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6"/>
  </p:notesMasterIdLst>
  <p:handoutMasterIdLst>
    <p:handoutMasterId r:id="rId47"/>
  </p:handoutMasterIdLst>
  <p:sldIdLst>
    <p:sldId id="668" r:id="rId6"/>
    <p:sldId id="683" r:id="rId7"/>
    <p:sldId id="762" r:id="rId8"/>
    <p:sldId id="763" r:id="rId9"/>
    <p:sldId id="765" r:id="rId10"/>
    <p:sldId id="764" r:id="rId11"/>
    <p:sldId id="766" r:id="rId12"/>
    <p:sldId id="767" r:id="rId13"/>
    <p:sldId id="768" r:id="rId14"/>
    <p:sldId id="769" r:id="rId15"/>
    <p:sldId id="770" r:id="rId16"/>
    <p:sldId id="761" r:id="rId17"/>
    <p:sldId id="771" r:id="rId18"/>
    <p:sldId id="772" r:id="rId19"/>
    <p:sldId id="773" r:id="rId20"/>
    <p:sldId id="774" r:id="rId21"/>
    <p:sldId id="775" r:id="rId22"/>
    <p:sldId id="776" r:id="rId23"/>
    <p:sldId id="777" r:id="rId24"/>
    <p:sldId id="778" r:id="rId25"/>
    <p:sldId id="779" r:id="rId26"/>
    <p:sldId id="780" r:id="rId27"/>
    <p:sldId id="781" r:id="rId28"/>
    <p:sldId id="782" r:id="rId29"/>
    <p:sldId id="783" r:id="rId30"/>
    <p:sldId id="784" r:id="rId31"/>
    <p:sldId id="785" r:id="rId32"/>
    <p:sldId id="786" r:id="rId33"/>
    <p:sldId id="787" r:id="rId34"/>
    <p:sldId id="788" r:id="rId35"/>
    <p:sldId id="789" r:id="rId36"/>
    <p:sldId id="790" r:id="rId37"/>
    <p:sldId id="791" r:id="rId38"/>
    <p:sldId id="792" r:id="rId39"/>
    <p:sldId id="793" r:id="rId40"/>
    <p:sldId id="794" r:id="rId41"/>
    <p:sldId id="795" r:id="rId42"/>
    <p:sldId id="796" r:id="rId43"/>
    <p:sldId id="797" r:id="rId44"/>
    <p:sldId id="672" r:id="rId4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62"/>
            <p14:sldId id="763"/>
            <p14:sldId id="765"/>
            <p14:sldId id="764"/>
            <p14:sldId id="766"/>
            <p14:sldId id="767"/>
            <p14:sldId id="768"/>
            <p14:sldId id="769"/>
            <p14:sldId id="770"/>
            <p14:sldId id="761"/>
            <p14:sldId id="771"/>
            <p14:sldId id="772"/>
            <p14:sldId id="773"/>
            <p14:sldId id="774"/>
            <p14:sldId id="775"/>
            <p14:sldId id="776"/>
            <p14:sldId id="777"/>
            <p14:sldId id="778"/>
            <p14:sldId id="779"/>
            <p14:sldId id="780"/>
            <p14:sldId id="781"/>
            <p14:sldId id="782"/>
            <p14:sldId id="783"/>
            <p14:sldId id="784"/>
            <p14:sldId id="785"/>
            <p14:sldId id="786"/>
            <p14:sldId id="787"/>
            <p14:sldId id="788"/>
            <p14:sldId id="789"/>
            <p14:sldId id="790"/>
            <p14:sldId id="791"/>
            <p14:sldId id="792"/>
            <p14:sldId id="793"/>
            <p14:sldId id="794"/>
            <p14:sldId id="795"/>
            <p14:sldId id="796"/>
            <p14:sldId id="797"/>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76006" autoAdjust="0"/>
  </p:normalViewPr>
  <p:slideViewPr>
    <p:cSldViewPr snapToGrid="0">
      <p:cViewPr varScale="1">
        <p:scale>
          <a:sx n="41" d="100"/>
          <a:sy n="41" d="100"/>
        </p:scale>
        <p:origin x="152" y="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handoutMaster" Target="handoutMasters/handoutMaster1.xml"/><Relationship Id="rId50"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2015-08-10</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Chef product.</a:t>
            </a:r>
          </a:p>
          <a:p>
            <a:endParaRPr lang="en-US" baseline="0" dirty="0" smtClean="0"/>
          </a:p>
          <a:p>
            <a:r>
              <a:rPr lang="en-US" baseline="0" dirty="0" smtClean="0"/>
              <a:t>What's the best way to learn Chef? Use Chef. We want you to literally run Chef.</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a command-line application that does quite a few things. The most important thing to us right now is its ability to generate cookbooks and components.</a:t>
            </a:r>
          </a:p>
          <a:p>
            <a:endParaRPr lang="en-US" dirty="0" smtClean="0"/>
          </a:p>
          <a:p>
            <a:r>
              <a:rPr lang="en-US" dirty="0" smtClean="0"/>
              <a:t>But what is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r>
              <a:rPr lang="en-US" dirty="0" smtClean="0"/>
              <a:t>Instructor Note: It may seem unusual to ask people in a physical classroom to read this content but it is important that they learn to read the documentation.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cookbook is a structure that contains recipes. It also contains a number of other things -- but right now we are most interested in a finding a home for our recipes, giving them a version, and providing a README to help describe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examine the </a:t>
            </a:r>
            <a:r>
              <a:rPr lang="en-US" b="1" dirty="0" smtClean="0">
                <a:latin typeface="Inconsolata" panose="020B0609030003000000" pitchFamily="49" charset="0"/>
              </a:rPr>
              <a:t>chef generate </a:t>
            </a:r>
            <a:r>
              <a:rPr lang="en-US" dirty="0" smtClean="0"/>
              <a:t>command. We see the command is capable of generating a large number of different things for us. Sounds like if we want to generate a cookbook we're going to need to use 'chef generate cookbook'.</a:t>
            </a:r>
          </a:p>
          <a:p>
            <a:endParaRPr lang="en-US" dirty="0" smtClean="0"/>
          </a:p>
          <a:p>
            <a:r>
              <a:rPr lang="en-US" dirty="0" smtClean="0"/>
              <a:t>Lets ask the `chef generate cookbook` command for help to see how it is used.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generate a cookbook all we have to do is provide it with a name. </a:t>
            </a:r>
          </a:p>
          <a:p>
            <a:endParaRPr lang="en-US" dirty="0" smtClean="0"/>
          </a:p>
          <a:p>
            <a:r>
              <a:rPr lang="en-US" dirty="0" smtClean="0"/>
              <a:t>Naming things - there are two hard things in Computer Science and one of those is giving something a name.</a:t>
            </a:r>
          </a:p>
          <a:p>
            <a:endParaRPr lang="en-US" dirty="0" smtClean="0"/>
          </a:p>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1" dirty="0" smtClean="0">
                <a:latin typeface="Inconsolata" panose="020B0609030003000000"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Inconsolata" panose="020B0609030003000000" pitchFamily="49" charset="0"/>
              </a:rPr>
              <a:t>tree</a:t>
            </a:r>
            <a:r>
              <a:rPr lang="en-US" dirty="0" smtClean="0"/>
              <a:t> command. If we provide </a:t>
            </a:r>
            <a:r>
              <a:rPr lang="en-US" b="1" dirty="0" smtClean="0">
                <a:latin typeface="Inconsolata" panose="020B0609030003000000"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chef will generate for you will include a default README file. The extension </a:t>
            </a:r>
            <a:r>
              <a:rPr lang="en-US" b="1" dirty="0" smtClean="0">
                <a:latin typeface="Inconsolata" panose="020B0609030003000000"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It is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cat the contents of our new cookbook's metadata you'll see a number of details that help describe the cookbook. </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recipes. This is where we store the recipes in our cookbook. You'll see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move our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now that we have our cookbook with its README and version number its time to add it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a:t>
            </a:r>
            <a:r>
              <a:rPr lang="en-US" dirty="0" err="1" smtClean="0"/>
              <a:t>git</a:t>
            </a:r>
            <a:r>
              <a:rPr lang="en-US" dirty="0" smtClean="0"/>
              <a:t> you execute the command `</a:t>
            </a:r>
            <a:r>
              <a:rPr lang="en-US" dirty="0" err="1" smtClean="0"/>
              <a:t>git</a:t>
            </a:r>
            <a:r>
              <a:rPr lang="en-US" dirty="0" smtClean="0"/>
              <a:t> </a:t>
            </a:r>
            <a:r>
              <a:rPr lang="en-US" dirty="0" err="1" smtClean="0"/>
              <a:t>init</a:t>
            </a:r>
            <a:r>
              <a:rPr lang="en-US" dirty="0" smtClean="0"/>
              <a:t>` in the parent directory of the cookbook you want to start tracking.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1" dirty="0" err="1" smtClean="0">
                <a:latin typeface="Inconsolata" panose="020B0609030003000000" pitchFamily="49" charset="0"/>
              </a:rPr>
              <a:t>git</a:t>
            </a:r>
            <a:r>
              <a:rPr lang="en-US" b="1" dirty="0" smtClean="0">
                <a:latin typeface="Inconsolata" panose="020B0609030003000000" pitchFamily="49" charset="0"/>
              </a:rPr>
              <a:t> add .</a:t>
            </a:r>
            <a:r>
              <a:rPr lang="en-US" b="1" baseline="0" dirty="0" smtClean="0">
                <a:latin typeface="Inconsolata" panose="020B0609030003000000"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things around or we're ready to close it.</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the recipe that you put together to setup the workstation proved useful. Useful enough to see if the same could be done with a webserver.</a:t>
            </a:r>
          </a:p>
          <a:p>
            <a:endParaRPr lang="en-US" dirty="0" smtClean="0"/>
          </a:p>
          <a:p>
            <a:r>
              <a:rPr lang="en-US" dirty="0" smtClean="0"/>
              <a:t>That shouldn't be a problem right?</a:t>
            </a:r>
          </a:p>
          <a:p>
            <a:endParaRPr lang="en-US" dirty="0" smtClean="0"/>
          </a:p>
          <a:p>
            <a:r>
              <a:rPr lang="en-US" dirty="0" smtClean="0"/>
              <a:t>It's a package, a file, and a service. Everything you've already completed - well almost everything.</a:t>
            </a:r>
          </a:p>
          <a:p>
            <a:endParaRPr lang="en-US" dirty="0" smtClean="0"/>
          </a:p>
          <a:p>
            <a:r>
              <a:rPr lang="en-US" dirty="0" smtClean="0"/>
              <a:t>Now the request to add version control and a README would definitely make it easier to share the recipes that we create.</a:t>
            </a:r>
          </a:p>
          <a:p>
            <a:endParaRPr lang="en-US" dirty="0" smtClean="0"/>
          </a:p>
          <a:p>
            <a:r>
              <a:rPr lang="en-US" dirty="0" smtClean="0"/>
              <a:t>Without version control we'd have no way to build this software collaboratively or recover our work.</a:t>
            </a:r>
          </a:p>
          <a:p>
            <a:endParaRPr lang="en-US" dirty="0" smtClean="0"/>
          </a:p>
          <a:p>
            <a:r>
              <a:rPr lang="en-US" dirty="0" smtClean="0"/>
              <a:t>Without a README no one would know what the recipe even was suppose to do or what it did.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That is like saying we're ready to close the box up.</a:t>
            </a:r>
          </a:p>
          <a:p>
            <a:endParaRPr lang="en-US" dirty="0" smtClean="0"/>
          </a:p>
          <a:p>
            <a:r>
              <a:rPr lang="en-US" dirty="0" smtClean="0"/>
              <a:t>That is done in </a:t>
            </a:r>
            <a:r>
              <a:rPr lang="en-US" dirty="0" err="1" smtClean="0"/>
              <a:t>git</a:t>
            </a:r>
            <a:r>
              <a:rPr lang="en-US" dirty="0" smtClean="0"/>
              <a:t> with `</a:t>
            </a:r>
            <a:r>
              <a:rPr lang="en-US" dirty="0" err="1" smtClean="0"/>
              <a:t>git</a:t>
            </a:r>
            <a:r>
              <a:rPr lang="en-US" dirty="0" smtClean="0"/>
              <a:t> commit`.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source control lets return to our home directory.</a:t>
            </a:r>
          </a:p>
          <a:p>
            <a:endParaRPr lang="en-US" dirty="0" smtClean="0"/>
          </a:p>
          <a:p>
            <a:r>
              <a:rPr lang="en-US" dirty="0" smtClean="0"/>
              <a:t>TBD: Remove this slide if we handle it in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407330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got a little sidetracked with versioning, and source control. Remember, we were asked if we could write a recipe to setup a web server.</a:t>
            </a:r>
          </a:p>
          <a:p>
            <a:endParaRPr lang="en-US" dirty="0" smtClean="0"/>
          </a:p>
          <a:p>
            <a:r>
              <a:rPr lang="en-US" dirty="0" smtClean="0"/>
              <a:t>TBD: I</a:t>
            </a:r>
            <a:r>
              <a:rPr lang="en-US" baseline="0" dirty="0" smtClean="0"/>
              <a:t> may place these exercise steps into a page </a:t>
            </a:r>
            <a:r>
              <a:rPr lang="en-US" dirty="0" smtClean="0"/>
              <a:t>in the</a:t>
            </a:r>
            <a:r>
              <a:rPr lang="en-US" baseline="0" dirty="0" smtClean="0"/>
              <a:t> participant/instructor guide rather than these per-page screenshots.</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the chef command-line application to generate a cookbook. From your home directory, run the command `chef generate cookbook apache`. This will place the apache cookbook alongside the setup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server recipe defines the policy:</a:t>
            </a:r>
          </a:p>
          <a:p>
            <a:endParaRPr lang="en-US" dirty="0" smtClean="0"/>
          </a:p>
          <a:p>
            <a:r>
              <a:rPr lang="en-US" dirty="0" smtClean="0"/>
              <a:t>* The package named httpd is installed.</a:t>
            </a:r>
          </a:p>
          <a:p>
            <a:endParaRPr lang="en-US" dirty="0" smtClean="0"/>
          </a:p>
          <a:p>
            <a:r>
              <a:rPr lang="en-US" dirty="0" smtClean="0"/>
              <a:t>* The file named </a:t>
            </a:r>
            <a:r>
              <a:rPr lang="en-US" dirty="0" smtClean="0"/>
              <a:t>"/var/www/html/index.html"</a:t>
            </a:r>
            <a:r>
              <a:rPr lang="en-US" dirty="0" smtClean="0"/>
              <a:t> is created with the content "Hello, world!"</a:t>
            </a:r>
          </a:p>
          <a:p>
            <a:endParaRPr lang="en-US" dirty="0" smtClean="0"/>
          </a:p>
          <a:p>
            <a:r>
              <a:rPr lang="en-US" dirty="0" smtClean="0"/>
              <a:t>* The service named httpd is started and enabled.</a:t>
            </a:r>
          </a:p>
          <a:p>
            <a:endParaRPr lang="en-US" dirty="0" smtClean="0"/>
          </a:p>
          <a:p>
            <a:r>
              <a:rPr lang="en-US" dirty="0" smtClean="0"/>
              <a:t>For service,</a:t>
            </a:r>
            <a:r>
              <a:rPr lang="en-US" baseline="0" dirty="0" smtClean="0"/>
              <a:t> </a:t>
            </a:r>
            <a:r>
              <a:rPr lang="en-US" dirty="0" smtClean="0"/>
              <a:t>define two resources with the same name and each with a different action: start and enable.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like, you </a:t>
            </a:r>
            <a:r>
              <a:rPr lang="en-US" dirty="0" smtClean="0"/>
              <a:t>could also combine the enable and start actions together into a Ruby array and provide that as a value to the action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78063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a:t>
            </a:r>
            <a:r>
              <a:rPr lang="en-US" baseline="0" dirty="0" smtClean="0"/>
              <a:t> a</a:t>
            </a:r>
            <a:r>
              <a:rPr lang="en-US" dirty="0" smtClean="0"/>
              <a:t>pplying the recipe with `chef-apply`,</a:t>
            </a:r>
            <a:r>
              <a:rPr lang="en-US" baseline="0" dirty="0" smtClean="0"/>
              <a:t> you</a:t>
            </a:r>
            <a:r>
              <a:rPr lang="en-US" dirty="0" smtClean="0"/>
              <a:t> need to specify the partial path to the recipe file within the apache cookbook's recipe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its time to add the apache cookbook to version control.</a:t>
            </a:r>
          </a:p>
          <a:p>
            <a:endParaRPr lang="en-US" dirty="0" smtClean="0"/>
          </a:p>
          <a:p>
            <a:r>
              <a:rPr lang="en-US" dirty="0" smtClean="0"/>
              <a:t>* Move into that directory</a:t>
            </a:r>
          </a:p>
          <a:p>
            <a:r>
              <a:rPr lang="en-US" dirty="0" smtClean="0"/>
              <a:t>* Initialize the cookbook as a </a:t>
            </a:r>
            <a:r>
              <a:rPr lang="en-US" dirty="0" err="1" smtClean="0"/>
              <a:t>git</a:t>
            </a:r>
            <a:r>
              <a:rPr lang="en-US" dirty="0" smtClean="0"/>
              <a:t> repository</a:t>
            </a:r>
          </a:p>
          <a:p>
            <a:r>
              <a:rPr lang="en-US" dirty="0" smtClean="0"/>
              <a:t>* Add all the files within the cookbook</a:t>
            </a:r>
          </a:p>
          <a:p>
            <a:r>
              <a:rPr lang="en-US" dirty="0" smtClean="0"/>
              <a:t>* And commit all the files in the staging area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38671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301015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smtClean="0"/>
              <a:t>TBD- Need editing.</a:t>
            </a:r>
          </a:p>
          <a:p>
            <a:endParaRPr lang="en-US" dirty="0" smtClean="0"/>
          </a:p>
          <a:p>
            <a:r>
              <a:rPr lang="en-US" dirty="0" smtClean="0"/>
              <a:t>Lets </a:t>
            </a:r>
            <a:r>
              <a:rPr lang="en-US" dirty="0" smtClean="0"/>
              <a:t>explore this first option of renaming the file. Add a quick extension and that way we can keep working on the original file as we add more features.</a:t>
            </a:r>
          </a:p>
          <a:p>
            <a:endParaRPr lang="en-US" dirty="0" smtClean="0"/>
          </a:p>
          <a:p>
            <a:r>
              <a:rPr lang="en-US" dirty="0" smtClean="0"/>
              <a:t>As a group lets talk about the pros and cons of using this strategy.</a:t>
            </a:r>
          </a:p>
          <a:p>
            <a:endParaRPr lang="en-US" dirty="0" smtClean="0"/>
          </a:p>
          <a:p>
            <a:r>
              <a:rPr lang="en-US" dirty="0" smtClean="0"/>
              <a:t>So obviously a single backup won't do. We need backups more often as we are going to be iterating quickly. So we could use the current date and time down to the minute.</a:t>
            </a:r>
          </a:p>
          <a:p>
            <a:endParaRPr lang="en-US" dirty="0" smtClean="0"/>
          </a:p>
          <a:p>
            <a:r>
              <a:rPr lang="en-US" dirty="0" smtClean="0"/>
              <a:t>-</a:t>
            </a:r>
          </a:p>
          <a:p>
            <a:endParaRPr lang="en-US" dirty="0" smtClean="0"/>
          </a:p>
          <a:p>
            <a:r>
              <a:rPr lang="en-US" dirty="0" smtClean="0"/>
              <a:t>As a group lets talk about the pros and cons of using this strategy.</a:t>
            </a:r>
          </a:p>
          <a:p>
            <a:endParaRPr lang="en-US" dirty="0" smtClean="0"/>
          </a:p>
          <a:p>
            <a:r>
              <a:rPr lang="en-US" dirty="0" smtClean="0"/>
              <a:t>-</a:t>
            </a:r>
          </a:p>
          <a:p>
            <a:endParaRPr lang="en-US" dirty="0" smtClean="0"/>
          </a:p>
          <a:p>
            <a:r>
              <a:rPr lang="en-US" dirty="0" smtClean="0"/>
              <a:t>Alright, would adding the user's name to the end of the file solve the problems we are facing with other choices.</a:t>
            </a:r>
          </a:p>
          <a:p>
            <a:endParaRPr lang="en-US" dirty="0" smtClean="0"/>
          </a:p>
          <a:p>
            <a:r>
              <a:rPr lang="en-US" dirty="0" smtClean="0"/>
              <a:t>-</a:t>
            </a:r>
          </a:p>
          <a:p>
            <a:endParaRPr lang="en-US" dirty="0" smtClean="0"/>
          </a:p>
          <a:p>
            <a:r>
              <a:rPr lang="en-US" dirty="0" smtClean="0"/>
              <a:t>Again pros and cons of this new approach</a:t>
            </a:r>
          </a:p>
          <a:p>
            <a:endParaRPr lang="en-US" dirty="0" smtClean="0"/>
          </a:p>
          <a:p>
            <a:r>
              <a:rPr lang="en-US" dirty="0" smtClean="0"/>
              <a:t>-</a:t>
            </a:r>
          </a:p>
          <a:p>
            <a:endParaRPr lang="en-US" dirty="0" smtClean="0"/>
          </a:p>
          <a:p>
            <a:endParaRPr lang="en-US" dirty="0" smtClean="0"/>
          </a:p>
          <a:p>
            <a:r>
              <a:rPr lang="en-US" dirty="0" smtClean="0"/>
              <a:t>What are the pros and cons of this approach.</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a:t>
            </a:r>
            <a:r>
              <a:rPr lang="en-US" baseline="0" dirty="0" smtClean="0"/>
              <a:t> Need different graphic.</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138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a:t>
            </a:r>
            <a:r>
              <a:rPr lang="en-US" dirty="0" err="1" smtClean="0"/>
              <a:t>git</a:t>
            </a:r>
            <a:r>
              <a:rPr lang="en-US" dirty="0" smtClean="0"/>
              <a:t> installed? Do we know if it will be installed with every new instance that is setup?</a:t>
            </a:r>
          </a:p>
          <a:p>
            <a:endParaRPr lang="en-US" dirty="0" smtClean="0"/>
          </a:p>
          <a:p>
            <a:r>
              <a:rPr lang="en-US" dirty="0" smtClean="0"/>
              <a:t>It sounds like we need the tool now to store our cookbook but we also want to define a policy that </a:t>
            </a:r>
            <a:r>
              <a:rPr lang="en-US" dirty="0" err="1" smtClean="0"/>
              <a:t>git</a:t>
            </a:r>
            <a:r>
              <a:rPr lang="en-US" dirty="0" smtClean="0"/>
              <a:t> is installed on all of our workstations.</a:t>
            </a:r>
          </a:p>
          <a:p>
            <a:r>
              <a:rPr lang="en-US" dirty="0" smtClean="0"/>
              <a:t>Lets update our setup recipe to define a new statement of configuration policy:</a:t>
            </a:r>
          </a:p>
          <a:p>
            <a:endParaRPr lang="en-US" dirty="0" smtClean="0"/>
          </a:p>
          <a:p>
            <a:r>
              <a:rPr lang="en-US" dirty="0" smtClean="0"/>
              <a:t>The package named '</a:t>
            </a:r>
            <a:r>
              <a:rPr lang="en-US" dirty="0" err="1" smtClean="0"/>
              <a:t>git</a:t>
            </a:r>
            <a:r>
              <a:rPr lang="en-US" dirty="0" smtClean="0"/>
              <a:t>' is installed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add a package resource named '</a:t>
            </a:r>
            <a:r>
              <a:rPr lang="en-US" dirty="0" err="1" smtClean="0"/>
              <a:t>git</a:t>
            </a:r>
            <a:r>
              <a:rPr lang="en-US" dirty="0" smtClean="0"/>
              <a:t>' to the setup recipe within our workstation cookbook.</a:t>
            </a:r>
          </a:p>
          <a:p>
            <a:endParaRPr lang="en-US" dirty="0" smtClean="0"/>
          </a:p>
          <a:p>
            <a:r>
              <a:rPr lang="en-US" dirty="0" smtClean="0"/>
              <a:t>Instructor Note: Allow time for individuals to complete this exercise.</a:t>
            </a:r>
          </a:p>
          <a:p>
            <a:endParaRPr lang="en-US" dirty="0" smtClean="0"/>
          </a:p>
          <a:p>
            <a:r>
              <a:rPr lang="en-US"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Fix this to show </a:t>
            </a:r>
            <a:r>
              <a:rPr lang="en-US" dirty="0" err="1" smtClean="0"/>
              <a:t>git</a:t>
            </a:r>
            <a:r>
              <a:rPr lang="en-US" dirty="0" smtClean="0"/>
              <a:t> just</a:t>
            </a:r>
            <a:r>
              <a:rPr lang="en-US" baseline="0" dirty="0" smtClean="0"/>
              <a:t> now installed and to show how the recipe path has changed. </a:t>
            </a:r>
          </a:p>
          <a:p>
            <a:r>
              <a:rPr lang="en-US" baseline="0" dirty="0" smtClean="0"/>
              <a:t>Then we use chef-apply to apply our recipe. The recipe path has changed. Remember it is inside the workstation cookbook's recipe directory.</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936036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2795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59693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97510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1730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 id="2147483796" r:id="rId26"/>
    <p:sldLayoutId id="2147483797"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512551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dirty="0"/>
              <a:t>Usage:                                                                                </a:t>
            </a:r>
          </a:p>
          <a:p>
            <a:r>
              <a:rPr lang="fr-FR" dirty="0"/>
              <a:t>    chef -h/--help                                                                    </a:t>
            </a:r>
          </a:p>
          <a:p>
            <a:r>
              <a:rPr lang="fr-FR" dirty="0"/>
              <a:t>    chef -v/--version                                                                 </a:t>
            </a:r>
          </a:p>
          <a:p>
            <a:r>
              <a:rPr lang="fr-FR" dirty="0"/>
              <a:t>    chef command [arguments...] [options...]                                          </a:t>
            </a:r>
          </a:p>
          <a:p>
            <a:r>
              <a:rPr lang="fr-FR" dirty="0"/>
              <a:t>                                                                                      </a:t>
            </a:r>
          </a:p>
          <a:p>
            <a:r>
              <a:rPr lang="fr-FR" dirty="0"/>
              <a:t>                                                                                      </a:t>
            </a:r>
          </a:p>
          <a:p>
            <a:r>
              <a:rPr lang="fr-FR" dirty="0" err="1"/>
              <a:t>Available</a:t>
            </a:r>
            <a:r>
              <a:rPr lang="fr-FR" dirty="0"/>
              <a:t> </a:t>
            </a:r>
            <a:r>
              <a:rPr lang="fr-FR" dirty="0" err="1"/>
              <a:t>Commands</a:t>
            </a:r>
            <a:r>
              <a:rPr lang="fr-FR" dirty="0"/>
              <a:t>:                                                                   </a:t>
            </a:r>
          </a:p>
          <a:p>
            <a:r>
              <a:rPr lang="fr-FR" dirty="0"/>
              <a:t>    </a:t>
            </a:r>
            <a:r>
              <a:rPr lang="fr-FR" dirty="0" err="1"/>
              <a:t>exec</a:t>
            </a:r>
            <a:r>
              <a:rPr lang="fr-FR" dirty="0"/>
              <a:t>        </a:t>
            </a:r>
            <a:r>
              <a:rPr lang="fr-FR" dirty="0" err="1"/>
              <a:t>Runs</a:t>
            </a:r>
            <a:r>
              <a:rPr lang="fr-FR" dirty="0"/>
              <a:t> the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gem         </a:t>
            </a:r>
            <a:r>
              <a:rPr lang="fr-FR" dirty="0" err="1"/>
              <a:t>Runs</a:t>
            </a:r>
            <a:r>
              <a:rPr lang="fr-FR" dirty="0"/>
              <a:t> the `gem`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a:t>
            </a:r>
            <a:r>
              <a:rPr lang="fr-FR" dirty="0" err="1"/>
              <a:t>generate</a:t>
            </a:r>
            <a:r>
              <a:rPr lang="fr-FR" dirty="0"/>
              <a:t>    </a:t>
            </a:r>
            <a:r>
              <a:rPr lang="fr-FR" dirty="0" err="1"/>
              <a:t>Generate</a:t>
            </a:r>
            <a:r>
              <a:rPr lang="fr-FR" dirty="0"/>
              <a:t> a new </a:t>
            </a:r>
            <a:r>
              <a:rPr lang="fr-FR" dirty="0" err="1"/>
              <a:t>app</a:t>
            </a:r>
            <a:r>
              <a:rPr lang="fr-FR" dirty="0"/>
              <a:t>, </a:t>
            </a:r>
            <a:r>
              <a:rPr lang="fr-FR" dirty="0" err="1"/>
              <a:t>cookbook</a:t>
            </a:r>
            <a:r>
              <a:rPr lang="fr-FR" dirty="0"/>
              <a:t>, or component                            </a:t>
            </a:r>
          </a:p>
          <a:p>
            <a:r>
              <a:rPr lang="fr-FR" dirty="0"/>
              <a:t>    </a:t>
            </a:r>
            <a:r>
              <a:rPr lang="fr-FR" dirty="0" err="1"/>
              <a:t>shell-init</a:t>
            </a:r>
            <a:r>
              <a:rPr lang="fr-FR" dirty="0"/>
              <a:t>  </a:t>
            </a:r>
            <a:r>
              <a:rPr lang="fr-FR" dirty="0" err="1"/>
              <a:t>Initialize</a:t>
            </a:r>
            <a:r>
              <a:rPr lang="fr-FR" dirty="0"/>
              <a:t> </a:t>
            </a:r>
            <a:r>
              <a:rPr lang="fr-FR" dirty="0" err="1"/>
              <a:t>your</a:t>
            </a:r>
            <a:r>
              <a:rPr lang="fr-FR" dirty="0"/>
              <a:t> </a:t>
            </a:r>
            <a:r>
              <a:rPr lang="fr-FR" dirty="0" err="1"/>
              <a:t>shell</a:t>
            </a:r>
            <a:r>
              <a:rPr lang="fr-FR" dirty="0"/>
              <a:t> to use </a:t>
            </a:r>
            <a:r>
              <a:rPr lang="fr-FR" dirty="0" err="1"/>
              <a:t>ChefDK</a:t>
            </a:r>
            <a:r>
              <a:rPr lang="fr-FR" dirty="0"/>
              <a:t> as </a:t>
            </a:r>
            <a:r>
              <a:rPr lang="fr-FR" dirty="0" err="1"/>
              <a:t>your</a:t>
            </a:r>
            <a:r>
              <a:rPr lang="fr-FR" dirty="0"/>
              <a:t> </a:t>
            </a:r>
            <a:r>
              <a:rPr lang="fr-FR" dirty="0" err="1"/>
              <a:t>primary</a:t>
            </a:r>
            <a:r>
              <a:rPr lang="fr-FR" dirty="0"/>
              <a:t> </a:t>
            </a:r>
            <a:r>
              <a:rPr lang="fr-FR" dirty="0" err="1"/>
              <a:t>ruby</a:t>
            </a:r>
            <a:r>
              <a:rPr lang="fr-FR" dirty="0"/>
              <a:t>              </a:t>
            </a:r>
          </a:p>
          <a:p>
            <a:r>
              <a:rPr lang="fr-FR" dirty="0"/>
              <a:t>    </a:t>
            </a:r>
            <a:r>
              <a:rPr lang="fr-FR" dirty="0" err="1"/>
              <a:t>install</a:t>
            </a:r>
            <a:r>
              <a:rPr lang="fr-FR" dirty="0"/>
              <a:t>     Install </a:t>
            </a:r>
            <a:r>
              <a:rPr lang="fr-FR" dirty="0" err="1"/>
              <a:t>cookbooks</a:t>
            </a:r>
            <a:r>
              <a:rPr lang="fr-FR" dirty="0"/>
              <a:t> </a:t>
            </a:r>
            <a:r>
              <a:rPr lang="fr-FR" dirty="0" err="1"/>
              <a:t>from</a:t>
            </a:r>
            <a:r>
              <a:rPr lang="fr-FR" dirty="0"/>
              <a:t> a </a:t>
            </a:r>
            <a:r>
              <a:rPr lang="fr-FR" dirty="0" err="1"/>
              <a:t>Policyfile</a:t>
            </a:r>
            <a:r>
              <a:rPr lang="fr-FR" dirty="0"/>
              <a:t> and </a:t>
            </a:r>
            <a:r>
              <a:rPr lang="fr-FR" dirty="0" err="1"/>
              <a:t>generate</a:t>
            </a:r>
            <a:r>
              <a:rPr lang="fr-FR" dirty="0"/>
              <a:t> a </a:t>
            </a:r>
            <a:r>
              <a:rPr lang="fr-FR" dirty="0" err="1"/>
              <a:t>locked</a:t>
            </a:r>
            <a:r>
              <a:rPr lang="fr-FR" dirty="0"/>
              <a:t> </a:t>
            </a:r>
            <a:r>
              <a:rPr lang="fr-FR" dirty="0" err="1"/>
              <a:t>cookbook</a:t>
            </a:r>
            <a:r>
              <a:rPr lang="fr-FR" dirty="0"/>
              <a:t> set</a:t>
            </a:r>
          </a:p>
          <a:p>
            <a:r>
              <a:rPr lang="fr-FR" dirty="0"/>
              <a:t>    update      Updates a </a:t>
            </a:r>
            <a:r>
              <a:rPr lang="fr-FR" dirty="0" err="1"/>
              <a:t>Policyfile.lock.json</a:t>
            </a:r>
            <a:r>
              <a:rPr lang="fr-FR" dirty="0"/>
              <a:t> </a:t>
            </a:r>
            <a:r>
              <a:rPr lang="fr-FR" dirty="0" err="1"/>
              <a:t>with</a:t>
            </a:r>
            <a:r>
              <a:rPr lang="fr-FR" dirty="0"/>
              <a:t> </a:t>
            </a:r>
            <a:r>
              <a:rPr lang="fr-FR" dirty="0" err="1"/>
              <a:t>latest</a:t>
            </a:r>
            <a:r>
              <a:rPr lang="fr-FR" dirty="0"/>
              <a:t> </a:t>
            </a:r>
            <a:r>
              <a:rPr lang="fr-FR" dirty="0" err="1"/>
              <a:t>run_list</a:t>
            </a:r>
            <a:r>
              <a:rPr lang="fr-FR" dirty="0"/>
              <a:t> and </a:t>
            </a:r>
            <a:r>
              <a:rPr lang="fr-FR" dirty="0" err="1" smtClean="0"/>
              <a:t>cookbooks</a:t>
            </a:r>
            <a:endParaRPr lang="fr-FR"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65251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151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Inconsolata"/>
              </a:rPr>
              <a:t>Read the first three paragraphs here: </a:t>
            </a:r>
            <a:r>
              <a:rPr lang="en-US" sz="3200" dirty="0">
                <a:cs typeface="Inconsolata"/>
                <a:hlinkClick r:id="rId3"/>
              </a:rPr>
              <a:t>http://docs.chef.io/cookbooks.html</a:t>
            </a:r>
            <a:endParaRPr lang="en-US" sz="3200" dirty="0">
              <a:cs typeface="Inconsolata"/>
            </a:endParaRPr>
          </a:p>
          <a:p>
            <a:endParaRPr lang="en-US" sz="3200" dirty="0">
              <a:cs typeface="Inconsolata"/>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199821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smtClean="0"/>
              <a:t>Usage: chef generate GENERATOR [options]</a:t>
            </a:r>
          </a:p>
          <a:p>
            <a:endParaRPr lang="en-US" smtClean="0"/>
          </a:p>
          <a:p>
            <a:r>
              <a:rPr lang="en-US" smtClean="0"/>
              <a:t>Available generators:</a:t>
            </a:r>
          </a:p>
          <a:p>
            <a:r>
              <a:rPr lang="en-US" smtClean="0"/>
              <a:t>  app         Generate an application repo</a:t>
            </a:r>
          </a:p>
          <a:p>
            <a:r>
              <a:rPr lang="en-US" smtClean="0"/>
              <a:t>  cookbook    Generate a single cookbook</a:t>
            </a:r>
          </a:p>
          <a:p>
            <a:r>
              <a:rPr lang="en-US" smtClean="0"/>
              <a:t>  recipe      Generate a new recipe</a:t>
            </a:r>
          </a:p>
          <a:p>
            <a:r>
              <a:rPr lang="en-US" smtClean="0"/>
              <a:t>  attribute   Generate an attributes file</a:t>
            </a:r>
          </a:p>
          <a:p>
            <a:r>
              <a:rPr lang="en-US" smtClean="0"/>
              <a:t>  template    Generate a file template</a:t>
            </a:r>
          </a:p>
          <a:p>
            <a:r>
              <a:rPr lang="en-US" smtClean="0"/>
              <a:t>  file        Generate a cookbook file</a:t>
            </a:r>
          </a:p>
          <a:p>
            <a:r>
              <a:rPr lang="en-US" smtClean="0"/>
              <a:t>  lwrp        Generate a lightweight resource/provider</a:t>
            </a:r>
          </a:p>
          <a:p>
            <a:r>
              <a:rPr lang="en-US" smtClean="0"/>
              <a:t>  repo        Generate a Chef policy repository</a:t>
            </a:r>
          </a:p>
          <a:p>
            <a:r>
              <a:rPr lang="en-US" smtClean="0"/>
              <a:t>  policyfile  Generate a Policyfile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1574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cookbook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a:t>
            </a:r>
            <a:r>
              <a:rPr lang="en-US" dirty="0" smtClean="0"/>
              <a:t>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031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Let's Create a Cookbook</a:t>
            </a:r>
            <a:endParaRPr lang="en-US" dirty="0"/>
          </a:p>
        </p:txBody>
      </p:sp>
      <p:sp>
        <p:nvSpPr>
          <p:cNvPr id="3" name="Content Placeholder 2"/>
          <p:cNvSpPr>
            <a:spLocks noGrp="1"/>
          </p:cNvSpPr>
          <p:nvPr>
            <p:ph sz="quarter" idx="10"/>
          </p:nvPr>
        </p:nvSpPr>
        <p:spPr/>
        <p:txBody>
          <a:bodyPr/>
          <a:lstStyle/>
          <a:p>
            <a:r>
              <a:rPr lang="en-US" smtClean="0"/>
              <a:t>Compiling Cookbooks...</a:t>
            </a:r>
          </a:p>
          <a:p>
            <a:r>
              <a:rPr lang="en-US" smtClean="0"/>
              <a:t>Recipe: code_generator::cookbook</a:t>
            </a:r>
          </a:p>
          <a:p>
            <a:r>
              <a:rPr lang="en-US" smtClean="0"/>
              <a:t>* directory[/home/chef/workstation] action create                                   </a:t>
            </a:r>
          </a:p>
          <a:p>
            <a:r>
              <a:rPr lang="en-US" smtClean="0"/>
              <a:t>    - create new directory /home/chef/workstation                                     </a:t>
            </a:r>
          </a:p>
          <a:p>
            <a:r>
              <a:rPr lang="en-US" smtClean="0"/>
              <a:t>  * template[/home/chef/workstation/metadata.rb] action create_if_missing </a:t>
            </a:r>
          </a:p>
          <a:p>
            <a:r>
              <a:rPr lang="en-US" smtClean="0"/>
              <a:t>    - create new file /home/chef/workstation/metadata.rb</a:t>
            </a:r>
          </a:p>
          <a:p>
            <a:r>
              <a:rPr lang="en-US" smtClean="0"/>
              <a:t>    - update content in file /home/chef/workstation/metadata.rb from none to bd85d3</a:t>
            </a:r>
          </a:p>
          <a:p>
            <a:r>
              <a:rPr lang="en-US" smtClean="0"/>
              <a:t>    (diff output suppressed by config)</a:t>
            </a:r>
          </a:p>
          <a:p>
            <a:r>
              <a:rPr lang="en-US" smtClean="0"/>
              <a:t>  * template[/home/chef/workstation/README.md] action create_if_missing</a:t>
            </a:r>
          </a:p>
          <a:p>
            <a:r>
              <a:rPr lang="en-US" smtClean="0"/>
              <a:t>    - create new file /home/chef/workstation/README.md</a:t>
            </a:r>
          </a:p>
          <a:p>
            <a:r>
              <a:rPr lang="en-US" smtClean="0"/>
              <a:t>    - update content in file /home/chef/workstation/README.md from none to 44d165</a:t>
            </a:r>
          </a:p>
          <a:p>
            <a:r>
              <a:rPr lang="en-US" smtClean="0"/>
              <a:t>    (diff output suppressed by config)</a:t>
            </a:r>
          </a:p>
          <a:p>
            <a:r>
              <a:rPr lang="en-US" smtClean="0"/>
              <a:t>  * cookbook_file[/home/chef/workstation/chefignore]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137009" y="34625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1673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mtClean="0"/>
              <a:t>workstation</a:t>
            </a:r>
          </a:p>
          <a:p>
            <a:r>
              <a:rPr lang="en-US" smtClean="0"/>
              <a:t>├── Berksfile</a:t>
            </a:r>
          </a:p>
          <a:p>
            <a:r>
              <a:rPr lang="en-US" smtClean="0"/>
              <a:t>├── README.md</a:t>
            </a:r>
          </a:p>
          <a:p>
            <a:r>
              <a:rPr lang="en-US" smtClean="0"/>
              <a:t>├── chefignore</a:t>
            </a:r>
          </a:p>
          <a:p>
            <a:r>
              <a:rPr lang="sv-SE" smtClean="0"/>
              <a:t>├── metadata.rb                                                                       </a:t>
            </a:r>
          </a:p>
          <a:p>
            <a:r>
              <a:rPr lang="sv-SE" smtClean="0"/>
              <a:t>├── README.md                                                                         </a:t>
            </a:r>
          </a:p>
          <a:p>
            <a:r>
              <a:rPr lang="sv-SE" smtClean="0"/>
              <a:t>├── recipes                                                                           </a:t>
            </a:r>
          </a:p>
          <a:p>
            <a:r>
              <a:rPr lang="sv-SE" smtClean="0"/>
              <a:t>│   └── default.rb                                                                    </a:t>
            </a:r>
          </a:p>
          <a:p>
            <a:r>
              <a:rPr lang="sv-SE" smtClean="0"/>
              <a:t>├── spec                                                                              </a:t>
            </a:r>
          </a:p>
          <a:p>
            <a:r>
              <a:rPr lang="sv-SE" smtClean="0"/>
              <a:t>│   ├── spec_helper.rb                                                                </a:t>
            </a:r>
          </a:p>
          <a:p>
            <a:r>
              <a:rPr lang="sv-SE" smtClean="0"/>
              <a:t>│   └── unit                                                                          </a:t>
            </a:r>
          </a:p>
          <a:p>
            <a:r>
              <a:rPr lang="sv-SE" smtClean="0"/>
              <a:t>│       └── recipes                                                                   </a:t>
            </a:r>
          </a:p>
          <a:p>
            <a:r>
              <a:rPr lang="en-US" smtClean="0"/>
              <a:t>10 directories, 9 files</a:t>
            </a:r>
            <a:endParaRPr lang="en-US" dirty="0"/>
          </a:p>
        </p:txBody>
      </p:sp>
      <p:sp>
        <p:nvSpPr>
          <p:cNvPr id="4" name="Text Placeholder 3"/>
          <p:cNvSpPr>
            <a:spLocks noGrp="1"/>
          </p:cNvSpPr>
          <p:nvPr>
            <p:ph type="body" sz="quarter" idx="11"/>
          </p:nvPr>
        </p:nvSpPr>
        <p:spPr/>
        <p:txBody>
          <a:bodyPr/>
          <a:lstStyle/>
          <a:p>
            <a:r>
              <a:rPr lang="en-US"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16</a:t>
            </a:fld>
            <a:endParaRPr lang="en-US" dirty="0"/>
          </a:p>
        </p:txBody>
      </p:sp>
      <p:sp>
        <p:nvSpPr>
          <p:cNvPr id="6" name="Rectangle 5"/>
          <p:cNvSpPr/>
          <p:nvPr/>
        </p:nvSpPr>
        <p:spPr bwMode="auto">
          <a:xfrm>
            <a:off x="1120925" y="29796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68573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Inconsolata"/>
              </a:rPr>
              <a:t>http://daringfireball.net/projects/markdown/syntax</a:t>
            </a: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22545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41968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49510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584775"/>
          </a:xfrm>
          <a:prstGeom prst="rect">
            <a:avLst/>
          </a:prstGeom>
        </p:spPr>
        <p:txBody>
          <a:bodyPr wrap="none">
            <a:spAutoFit/>
          </a:bodyPr>
          <a:lstStyle/>
          <a:p>
            <a:pPr algn="ctr"/>
            <a:r>
              <a:rPr lang="en-US" sz="3200" dirty="0">
                <a:cs typeface="Inconsolata"/>
              </a:rPr>
              <a:t>http://</a:t>
            </a:r>
            <a:r>
              <a:rPr lang="en-US" sz="3200" dirty="0" err="1">
                <a:cs typeface="Inconsolata"/>
              </a:rPr>
              <a:t>docs.chef.io</a:t>
            </a:r>
            <a:r>
              <a:rPr lang="en-US" sz="3200" dirty="0">
                <a:cs typeface="Inconsolata"/>
              </a:rPr>
              <a:t>/</a:t>
            </a:r>
            <a:r>
              <a:rPr lang="en-US" sz="3200" dirty="0" err="1">
                <a:cs typeface="Inconsolata"/>
              </a:rPr>
              <a:t>config_rb_metadata.html</a:t>
            </a:r>
            <a:endParaRPr lang="en-US" sz="32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6880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err="1"/>
              <a:t>Git</a:t>
            </a:r>
            <a:r>
              <a:rPr lang="en-US" dirty="0"/>
              <a:t> versioning </a:t>
            </a:r>
            <a:r>
              <a:rPr lang="en-US" dirty="0" smtClean="0"/>
              <a:t>control</a:t>
            </a:r>
          </a:p>
          <a:p>
            <a:pPr marL="918610" lvl="1" indent="-609585">
              <a:buFont typeface="Wingdings" panose="05000000000000000000" pitchFamily="2" charset="2"/>
              <a:buChar char="Ø"/>
            </a:pPr>
            <a:r>
              <a:rPr lang="en-US" dirty="0" smtClean="0"/>
              <a:t>Modify a recipe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Set up </a:t>
            </a:r>
            <a:r>
              <a:rPr lang="en-US" dirty="0"/>
              <a:t>a </a:t>
            </a:r>
            <a:r>
              <a:rPr lang="en-US" dirty="0" smtClean="0"/>
              <a:t>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55391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5888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23316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436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Copy the Recipe into the Cookbook</a:t>
            </a:r>
            <a:endParaRPr lang="en-US" dirty="0"/>
          </a:p>
        </p:txBody>
      </p:sp>
      <p:sp>
        <p:nvSpPr>
          <p:cNvPr id="7" name="Content Placeholder 6"/>
          <p:cNvSpPr>
            <a:spLocks noGrp="1"/>
          </p:cNvSpPr>
          <p:nvPr>
            <p:ph sz="quarter" idx="10"/>
          </p:nvPr>
        </p:nvSpPr>
        <p:spPr>
          <a:xfrm>
            <a:off x="1121104" y="2040646"/>
            <a:ext cx="14423693" cy="6096519"/>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98027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Inconsolata"/>
                <a:cs typeface="Inconsolata"/>
              </a:rPr>
              <a:t>chef</a:t>
            </a:r>
            <a:r>
              <a:rPr lang="en-US" sz="2667" dirty="0"/>
              <a:t> to generate a cookbook to store our setup recipe</a:t>
            </a:r>
          </a:p>
          <a:p>
            <a:pPr marL="457189" indent="-457189">
              <a:buFont typeface="Wingdings" charset="2"/>
              <a:buChar char="q"/>
            </a:pPr>
            <a:r>
              <a:rPr lang="en-US" sz="2667" dirty="0"/>
              <a:t>Add the "workstation" cookbook to version control</a:t>
            </a:r>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569364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929104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Initialize </a:t>
            </a:r>
            <a:r>
              <a:rPr lang="en-US" dirty="0" smtClean="0"/>
              <a:t>the Directory as </a:t>
            </a:r>
            <a:r>
              <a:rPr lang="en-US" dirty="0" smtClean="0"/>
              <a:t>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983638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a:t>Use </a:t>
            </a:r>
            <a:r>
              <a:rPr lang="en-US" dirty="0" err="1">
                <a:latin typeface="Inconsolata"/>
                <a:cs typeface="Inconsolata"/>
              </a:rPr>
              <a:t>git</a:t>
            </a:r>
            <a:r>
              <a:rPr lang="en-US" dirty="0">
                <a:latin typeface="Inconsolata"/>
                <a:cs typeface="Inconsolata"/>
              </a:rPr>
              <a:t> add</a:t>
            </a:r>
            <a:r>
              <a:rPr lang="en-US" dirty="0"/>
              <a:t> to </a:t>
            </a:r>
            <a:r>
              <a:rPr lang="en-US" dirty="0" smtClean="0"/>
              <a:t>Stage </a:t>
            </a:r>
            <a:r>
              <a:rPr lang="en-US" dirty="0"/>
              <a:t>F</a:t>
            </a:r>
            <a:r>
              <a:rPr lang="en-US" dirty="0" smtClean="0"/>
              <a:t>iles </a:t>
            </a:r>
            <a:r>
              <a:rPr lang="en-US" dirty="0"/>
              <a:t>to be </a:t>
            </a:r>
            <a:r>
              <a:rPr lang="en-US" dirty="0"/>
              <a:t>C</a:t>
            </a:r>
            <a:r>
              <a:rPr lang="en-US" dirty="0" smtClean="0"/>
              <a:t>ommitted</a:t>
            </a:r>
            <a:endParaRPr lang="en-US" dirty="0"/>
          </a:p>
        </p:txBody>
      </p:sp>
      <p:sp>
        <p:nvSpPr>
          <p:cNvPr id="3" name="Content Placeholder 2"/>
          <p:cNvSpPr>
            <a:spLocks noGrp="1"/>
          </p:cNvSpPr>
          <p:nvPr>
            <p:ph sz="quarter" idx="10"/>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Tree>
    <p:extLst>
      <p:ext uri="{BB962C8B-B14F-4D97-AF65-F5344CB8AC3E}">
        <p14:creationId xmlns:p14="http://schemas.microsoft.com/office/powerpoint/2010/main" val="426473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6852539"/>
            <a:ext cx="8917577" cy="524133"/>
          </a:xfrm>
        </p:spPr>
        <p:txBody>
          <a:bodyPr>
            <a:normAutofit fontScale="62500" lnSpcReduction="20000"/>
          </a:bodyPr>
          <a:lstStyle/>
          <a:p>
            <a:r>
              <a:rPr lang="en-US" dirty="0" smtClean="0"/>
              <a:t>http://git-scm.com/book/en/v2/Getting-Started-Git-Basics</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996088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457189" indent="-457189"/>
            <a:r>
              <a:rPr lang="en-US" dirty="0"/>
              <a:t>Use </a:t>
            </a:r>
            <a:r>
              <a:rPr lang="en-US" dirty="0" err="1">
                <a:latin typeface="Inconsolata"/>
                <a:cs typeface="Inconsolata"/>
              </a:rPr>
              <a:t>git</a:t>
            </a:r>
            <a:r>
              <a:rPr lang="en-US" dirty="0">
                <a:latin typeface="Inconsolata"/>
                <a:cs typeface="Inconsolata"/>
              </a:rPr>
              <a:t> </a:t>
            </a:r>
            <a:r>
              <a:rPr lang="en-US" dirty="0" smtClean="0">
                <a:latin typeface="Inconsolata"/>
                <a:cs typeface="Inconsolata"/>
              </a:rPr>
              <a:t>status </a:t>
            </a:r>
            <a:r>
              <a:rPr lang="en-US" dirty="0" smtClean="0"/>
              <a:t>to </a:t>
            </a:r>
            <a:r>
              <a:rPr lang="en-US" dirty="0" smtClean="0"/>
              <a:t>View </a:t>
            </a:r>
            <a:r>
              <a:rPr lang="en-US" dirty="0" smtClean="0"/>
              <a:t>the </a:t>
            </a:r>
            <a:r>
              <a:rPr lang="en-US" dirty="0" smtClean="0"/>
              <a:t>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dirty="0"/>
              <a:t>On branch master</a:t>
            </a:r>
          </a:p>
          <a:p>
            <a:endParaRPr lang="en-US" dirty="0"/>
          </a:p>
          <a:p>
            <a:r>
              <a:rPr lang="en-US" dirty="0"/>
              <a:t>Initial commit</a:t>
            </a:r>
          </a:p>
          <a:p>
            <a:endParaRPr lang="en-US" dirty="0"/>
          </a:p>
          <a:p>
            <a:r>
              <a:rPr lang="en-US" dirty="0"/>
              <a:t>Changes to be committed:</a:t>
            </a:r>
          </a:p>
          <a:p>
            <a:r>
              <a:rPr lang="en-US" dirty="0"/>
              <a:t>  (use "</a:t>
            </a:r>
            <a:r>
              <a:rPr lang="en-US" dirty="0" err="1"/>
              <a:t>git</a:t>
            </a:r>
            <a:r>
              <a:rPr lang="en-US" dirty="0"/>
              <a:t> </a:t>
            </a:r>
            <a:r>
              <a:rPr lang="en-US" dirty="0" err="1"/>
              <a:t>rm</a:t>
            </a:r>
            <a:r>
              <a:rPr lang="en-US" dirty="0"/>
              <a:t> --cached &lt;file&gt;..." to </a:t>
            </a:r>
            <a:r>
              <a:rPr lang="en-US" dirty="0" err="1"/>
              <a:t>unstage</a:t>
            </a:r>
            <a:r>
              <a:rPr lang="en-US" dirty="0"/>
              <a:t>)</a:t>
            </a:r>
          </a:p>
          <a:p>
            <a:endParaRPr lang="en-US" dirty="0"/>
          </a:p>
          <a:p>
            <a:r>
              <a:rPr lang="en-US" dirty="0"/>
              <a:t>	new file:   .</a:t>
            </a:r>
            <a:r>
              <a:rPr lang="en-US" dirty="0" err="1"/>
              <a:t>gitignore</a:t>
            </a:r>
            <a:endParaRPr lang="en-US" dirty="0"/>
          </a:p>
          <a:p>
            <a:r>
              <a:rPr lang="en-US" dirty="0"/>
              <a:t>	new file:   .</a:t>
            </a:r>
            <a:r>
              <a:rPr lang="en-US" dirty="0" err="1"/>
              <a:t>kitchen.yml</a:t>
            </a:r>
            <a:endParaRPr lang="en-US" dirty="0"/>
          </a:p>
          <a:p>
            <a:r>
              <a:rPr lang="en-US" dirty="0"/>
              <a:t>	new file:   </a:t>
            </a:r>
            <a:r>
              <a:rPr lang="en-US" dirty="0" err="1"/>
              <a:t>Berksfile</a:t>
            </a:r>
            <a:endParaRPr lang="en-US" dirty="0"/>
          </a:p>
          <a:p>
            <a:r>
              <a:rPr lang="en-US" dirty="0"/>
              <a:t>	new file:   </a:t>
            </a:r>
            <a:r>
              <a:rPr lang="en-US" dirty="0" err="1"/>
              <a:t>README.md</a:t>
            </a:r>
            <a:endParaRPr lang="en-US" dirty="0"/>
          </a:p>
          <a:p>
            <a:r>
              <a:rPr lang="en-US" dirty="0"/>
              <a:t>	new file:   </a:t>
            </a:r>
            <a:r>
              <a:rPr lang="en-US" dirty="0" err="1"/>
              <a:t>chefignore</a:t>
            </a:r>
            <a:endParaRPr lang="en-US" dirty="0"/>
          </a:p>
          <a:p>
            <a:r>
              <a:rPr lang="en-US" dirty="0"/>
              <a:t>	new file:   </a:t>
            </a:r>
            <a:r>
              <a:rPr lang="en-US" dirty="0" err="1" smtClean="0"/>
              <a:t>metadata.rb</a:t>
            </a:r>
            <a:endParaRPr lang="en-US"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7775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Great First Day!</a:t>
            </a:r>
            <a:endParaRPr lang="en-US" dirty="0"/>
          </a:p>
        </p:txBody>
      </p:sp>
      <p:sp>
        <p:nvSpPr>
          <p:cNvPr id="3" name="Subtitle 2"/>
          <p:cNvSpPr>
            <a:spLocks noGrp="1"/>
          </p:cNvSpPr>
          <p:nvPr>
            <p:ph type="subTitle" idx="4294967295"/>
          </p:nvPr>
        </p:nvSpPr>
        <p:spPr>
          <a:xfrm>
            <a:off x="2110854" y="3641582"/>
            <a:ext cx="12919881" cy="4336797"/>
          </a:xfrm>
        </p:spPr>
        <p:txBody>
          <a:bodyPr>
            <a:noAutofit/>
          </a:bodyPr>
          <a:lstStyle/>
          <a:p>
            <a:pPr>
              <a:lnSpc>
                <a:spcPct val="120000"/>
              </a:lnSpc>
            </a:pPr>
            <a:r>
              <a:rPr lang="en-US" sz="3200" dirty="0"/>
              <a:t> … previously you mentioned your workstation recipe - could you do something like that for a web server?</a:t>
            </a:r>
          </a:p>
          <a:p>
            <a:pPr>
              <a:lnSpc>
                <a:spcPct val="120000"/>
              </a:lnSpc>
            </a:pPr>
            <a:endParaRPr lang="en-US" sz="3200" dirty="0"/>
          </a:p>
          <a:p>
            <a:pPr>
              <a:lnSpc>
                <a:spcPct val="120000"/>
              </a:lnSpc>
            </a:pPr>
            <a:r>
              <a:rPr lang="en-US" sz="3200" dirty="0"/>
              <a:t>Also, is there a way to package up recipes you create with a version number (and maybe a README)? I think </a:t>
            </a:r>
            <a:r>
              <a:rPr lang="en-US" sz="3200" dirty="0">
                <a:latin typeface="Inconsolata"/>
                <a:cs typeface="Inconsolata"/>
              </a:rPr>
              <a:t>chef</a:t>
            </a:r>
            <a:r>
              <a:rPr lang="en-US" sz="3200" dirty="0"/>
              <a:t> is able to generate something called a cookbook. Also, you really should start thinking about some version control. Don't want to lose 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53242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a:t>Use </a:t>
            </a:r>
            <a:r>
              <a:rPr lang="en-US" dirty="0" err="1">
                <a:latin typeface="Inconsolata"/>
                <a:cs typeface="Inconsolata"/>
              </a:rPr>
              <a:t>git</a:t>
            </a:r>
            <a:r>
              <a:rPr lang="en-US" dirty="0">
                <a:latin typeface="Inconsolata"/>
                <a:cs typeface="Inconsolata"/>
              </a:rPr>
              <a:t> commit</a:t>
            </a:r>
            <a:r>
              <a:rPr lang="en-US" dirty="0"/>
              <a:t> to </a:t>
            </a:r>
            <a:r>
              <a:rPr lang="en-US" dirty="0" smtClean="0"/>
              <a:t>Save </a:t>
            </a:r>
            <a:r>
              <a:rPr lang="en-US" dirty="0"/>
              <a:t>the </a:t>
            </a:r>
            <a:r>
              <a:rPr lang="en-US" dirty="0" smtClean="0"/>
              <a:t>Staged </a:t>
            </a:r>
            <a:r>
              <a:rPr lang="en-US" dirty="0"/>
              <a:t>C</a:t>
            </a:r>
            <a:r>
              <a:rPr lang="en-US" dirty="0" smtClean="0"/>
              <a:t>hanges</a:t>
            </a:r>
            <a:endParaRPr lang="en-US" dirty="0">
              <a:latin typeface="Inconsolata"/>
              <a:cs typeface="Inconsolata"/>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9305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457189" indent="-457189"/>
            <a:r>
              <a:rPr lang="en-US" dirty="0" smtClean="0"/>
              <a:t>Move out of the </a:t>
            </a:r>
            <a:r>
              <a:rPr lang="en-US" dirty="0" smtClean="0"/>
              <a:t>Workstation </a:t>
            </a:r>
            <a:r>
              <a:rPr lang="en-US" dirty="0"/>
              <a:t>C</a:t>
            </a:r>
            <a:r>
              <a:rPr lang="en-US" dirty="0" smtClean="0"/>
              <a:t>ookbook</a:t>
            </a:r>
            <a:endParaRPr lang="en-US" dirty="0">
              <a:latin typeface="Inconsolata"/>
              <a:cs typeface="Inconsolata"/>
            </a:endParaRPr>
          </a:p>
        </p:txBody>
      </p:sp>
      <p:sp>
        <p:nvSpPr>
          <p:cNvPr id="3" name="Content Placeholder 2"/>
          <p:cNvSpPr>
            <a:spLocks noGrp="1"/>
          </p:cNvSpPr>
          <p:nvPr>
            <p:ph sz="quarter" idx="10"/>
          </p:nvPr>
        </p:nvSpPr>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3841593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Setting up a Web Server</a:t>
            </a:r>
            <a:endParaRPr lang="en-US" dirty="0"/>
          </a:p>
        </p:txBody>
      </p:sp>
      <p:sp>
        <p:nvSpPr>
          <p:cNvPr id="3" name="Subtitle 2"/>
          <p:cNvSpPr>
            <a:spLocks noGrp="1"/>
          </p:cNvSpPr>
          <p:nvPr>
            <p:ph type="subTitle" idx="1"/>
          </p:nvPr>
        </p:nvSpPr>
        <p:spPr>
          <a:xfrm>
            <a:off x="2930626" y="350611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Inconsolata"/>
                <a:cs typeface="Inconsolata"/>
              </a:rPr>
              <a:t>chef generate</a:t>
            </a:r>
            <a:r>
              <a:rPr lang="en-US" sz="3200" dirty="0"/>
              <a:t> to create a cookbook named "apache"</a:t>
            </a:r>
            <a:r>
              <a:rPr lang="en-US" sz="3200" dirty="0"/>
              <a:t>.</a:t>
            </a:r>
          </a:p>
          <a:p>
            <a:pPr marL="457189" indent="-457189">
              <a:lnSpc>
                <a:spcPct val="120000"/>
              </a:lnSpc>
              <a:buFont typeface="Wingdings" charset="2"/>
              <a:buChar char="q"/>
            </a:pPr>
            <a:r>
              <a:rPr lang="en-US" sz="3200" dirty="0"/>
              <a:t>Write and apply a recipe named </a:t>
            </a:r>
            <a:r>
              <a:rPr lang="en-US" sz="3200" dirty="0">
                <a:latin typeface="Inconsolata"/>
                <a:cs typeface="Inconsolata"/>
              </a:rPr>
              <a:t>"</a:t>
            </a:r>
            <a:r>
              <a:rPr lang="en-US" sz="3200" dirty="0" err="1">
                <a:latin typeface="Inconsolata"/>
                <a:cs typeface="Inconsolata"/>
              </a:rPr>
              <a:t>server.rb</a:t>
            </a:r>
            <a:r>
              <a:rPr lang="en-US" sz="3200" dirty="0">
                <a:latin typeface="Inconsolata"/>
                <a:cs typeface="Inconsolata"/>
              </a:rPr>
              <a:t>"</a:t>
            </a:r>
            <a:r>
              <a:rPr lang="en-US" sz="3200" dirty="0"/>
              <a:t> with the policy:</a:t>
            </a:r>
          </a:p>
          <a:p>
            <a:pPr lvl="1" algn="l">
              <a:lnSpc>
                <a:spcPct val="120000"/>
              </a:lnSpc>
            </a:pPr>
            <a:r>
              <a:rPr lang="en-US" sz="2667" dirty="0">
                <a:solidFill>
                  <a:schemeClr val="tx1">
                    <a:lumMod val="75000"/>
                  </a:schemeClr>
                </a:solidFill>
                <a:latin typeface="Inconsolata"/>
                <a:cs typeface="Inconsolata"/>
              </a:rPr>
              <a:t>The package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installed.</a:t>
            </a:r>
          </a:p>
          <a:p>
            <a:pPr lvl="1" algn="l">
              <a:lnSpc>
                <a:spcPct val="120000"/>
              </a:lnSpc>
            </a:pPr>
            <a:r>
              <a:rPr lang="en-US" sz="2667" dirty="0">
                <a:solidFill>
                  <a:schemeClr val="tx1">
                    <a:lumMod val="75000"/>
                  </a:schemeClr>
                </a:solidFill>
                <a:latin typeface="Inconsolata"/>
                <a:cs typeface="Inconsolata"/>
              </a:rPr>
              <a:t>The file named "/</a:t>
            </a:r>
            <a:r>
              <a:rPr lang="en-US" sz="2667" dirty="0" err="1">
                <a:solidFill>
                  <a:schemeClr val="tx1">
                    <a:lumMod val="75000"/>
                  </a:schemeClr>
                </a:solidFill>
                <a:latin typeface="Inconsolata"/>
                <a:cs typeface="Inconsolata"/>
              </a:rPr>
              <a:t>var</a:t>
            </a:r>
            <a:r>
              <a:rPr lang="en-US" sz="2667" dirty="0">
                <a:solidFill>
                  <a:schemeClr val="tx1">
                    <a:lumMod val="75000"/>
                  </a:schemeClr>
                </a:solidFill>
                <a:latin typeface="Inconsolata"/>
                <a:cs typeface="Inconsolata"/>
              </a:rPr>
              <a:t>/www/html/</a:t>
            </a:r>
            <a:r>
              <a:rPr lang="en-US" sz="2667" dirty="0" err="1">
                <a:solidFill>
                  <a:schemeClr val="tx1">
                    <a:lumMod val="75000"/>
                  </a:schemeClr>
                </a:solidFill>
                <a:latin typeface="Inconsolata"/>
                <a:cs typeface="Inconsolata"/>
              </a:rPr>
              <a:t>index.html</a:t>
            </a:r>
            <a:r>
              <a:rPr lang="en-US" sz="2667" dirty="0">
                <a:solidFill>
                  <a:schemeClr val="tx1">
                    <a:lumMod val="75000"/>
                  </a:schemeClr>
                </a:solidFill>
                <a:latin typeface="Inconsolata"/>
                <a:cs typeface="Inconsolata"/>
              </a:rPr>
              <a:t>" is created with the </a:t>
            </a:r>
            <a:r>
              <a:rPr lang="en-US" sz="2667" dirty="0">
                <a:solidFill>
                  <a:schemeClr val="tx1">
                    <a:lumMod val="75000"/>
                  </a:schemeClr>
                </a:solidFill>
                <a:latin typeface="Inconsolata"/>
                <a:cs typeface="Inconsolata"/>
              </a:rPr>
              <a:t>content </a:t>
            </a:r>
            <a:r>
              <a:rPr lang="en-US" sz="2667" dirty="0">
                <a:solidFill>
                  <a:schemeClr val="tx1">
                    <a:lumMod val="75000"/>
                  </a:schemeClr>
                </a:solidFill>
                <a:latin typeface="Inconsolata"/>
                <a:cs typeface="Inconsolata"/>
              </a:rPr>
              <a:t>"&lt;h1&gt;Hello, world!&lt;/h1&gt;"</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a:t>
            </a:r>
            <a:r>
              <a:rPr lang="en-US" sz="2667" dirty="0">
                <a:solidFill>
                  <a:schemeClr val="tx1">
                    <a:lumMod val="75000"/>
                  </a:schemeClr>
                </a:solidFill>
                <a:latin typeface="Inconsolata"/>
                <a:cs typeface="Inconsolata"/>
              </a:rPr>
              <a:t>started.</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enabled</a:t>
            </a:r>
            <a:r>
              <a:rPr lang="en-US" sz="2667" dirty="0" smtClean="0">
                <a:solidFill>
                  <a:schemeClr val="tx1">
                    <a:lumMod val="75000"/>
                  </a:schemeClr>
                </a:solidFill>
                <a:latin typeface="Inconsolata"/>
                <a:cs typeface="Inconsolata"/>
              </a:rPr>
              <a:t>.</a:t>
            </a:r>
            <a:endParaRPr lang="en-US" sz="2667" dirty="0">
              <a:solidFill>
                <a:schemeClr val="tx1">
                  <a:lumMod val="75000"/>
                </a:schemeClr>
              </a:solidFill>
            </a:endParaRPr>
          </a:p>
          <a:p>
            <a:pPr marL="457189" indent="-457189">
              <a:lnSpc>
                <a:spcPct val="120000"/>
              </a:lnSpc>
              <a:buFont typeface="Wingdings" charset="2"/>
              <a:buChar char="q"/>
            </a:pPr>
            <a:r>
              <a:rPr lang="en-US" sz="3200" dirty="0"/>
              <a:t>Place </a:t>
            </a:r>
            <a:r>
              <a:rPr lang="en-US" sz="3200" dirty="0"/>
              <a:t>the apache cookbook under version </a:t>
            </a:r>
            <a:r>
              <a:rPr lang="en-US" sz="3200" dirty="0"/>
              <a:t>control</a:t>
            </a:r>
            <a:endParaRPr lang="en-US" sz="2667" dirty="0">
              <a:solidFill>
                <a:schemeClr val="tx1">
                  <a:lumMod val="75000"/>
                </a:schemeClr>
              </a:solidFill>
            </a:endParaRPr>
          </a:p>
          <a:p>
            <a:pPr>
              <a:lnSpc>
                <a:spcPct val="120000"/>
              </a:lnSpc>
            </a:pPr>
            <a:endParaRPr lang="en-US" sz="2400" dirty="0"/>
          </a:p>
          <a:p>
            <a:pPr marL="457189" indent="-457189">
              <a:lnSpc>
                <a:spcPct val="120000"/>
              </a:lnSpc>
              <a:buFont typeface="Wingdings" charset="2"/>
              <a:buChar char="q"/>
            </a:pP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61478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Create </a:t>
            </a:r>
            <a:r>
              <a:rPr lang="en-US" dirty="0" smtClean="0"/>
              <a:t>a </a:t>
            </a:r>
            <a:r>
              <a:rPr lang="en-US" dirty="0" smtClean="0"/>
              <a:t>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a:t>
            </a:r>
            <a:r>
              <a:rPr lang="en-US" dirty="0" smtClean="0"/>
              <a:t>/home/chef/</a:t>
            </a:r>
            <a:r>
              <a:rPr lang="en-US" dirty="0"/>
              <a:t>apache] action create</a:t>
            </a:r>
          </a:p>
          <a:p>
            <a:r>
              <a:rPr lang="en-US" dirty="0"/>
              <a:t>    - create new directory /home/chef</a:t>
            </a:r>
          </a:p>
          <a:p>
            <a:r>
              <a:rPr lang="en-US" dirty="0"/>
              <a:t>  * template[/home/chef</a:t>
            </a:r>
            <a:r>
              <a:rPr lang="en-US" dirty="0" smtClean="0"/>
              <a:t>/apache/</a:t>
            </a:r>
            <a:r>
              <a:rPr lang="en-US" dirty="0" err="1" smtClean="0"/>
              <a:t>metadata.rb</a:t>
            </a:r>
            <a:r>
              <a:rPr lang="en-US" dirty="0"/>
              <a:t>] action </a:t>
            </a:r>
            <a:r>
              <a:rPr lang="en-US" dirty="0" err="1"/>
              <a:t>create_if_missing</a:t>
            </a:r>
            <a:endParaRPr lang="en-US" dirty="0"/>
          </a:p>
          <a:p>
            <a:r>
              <a:rPr lang="en-US" dirty="0"/>
              <a:t>    - create new file /home/</a:t>
            </a:r>
            <a:r>
              <a:rPr lang="en-US" dirty="0" smtClean="0"/>
              <a:t>chef/apache/</a:t>
            </a:r>
            <a:r>
              <a:rPr lang="en-US" dirty="0" err="1"/>
              <a:t>metadata.rb</a:t>
            </a:r>
            <a:endParaRPr lang="en-US" dirty="0"/>
          </a:p>
          <a:p>
            <a:r>
              <a:rPr lang="en-US" dirty="0"/>
              <a:t>    - update content in file /home/</a:t>
            </a:r>
            <a:r>
              <a:rPr lang="en-US" dirty="0" smtClean="0"/>
              <a:t>chef/apache/</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template[/home/chef</a:t>
            </a:r>
            <a:r>
              <a:rPr lang="en-US" dirty="0" smtClean="0"/>
              <a:t>/apache/</a:t>
            </a:r>
            <a:r>
              <a:rPr lang="en-US" dirty="0" err="1" smtClean="0"/>
              <a:t>README.md</a:t>
            </a:r>
            <a:r>
              <a:rPr lang="en-US" dirty="0"/>
              <a:t>] action </a:t>
            </a:r>
            <a:r>
              <a:rPr lang="en-US" dirty="0" err="1"/>
              <a:t>create_if_missing</a:t>
            </a:r>
            <a:endParaRPr lang="en-US" dirty="0"/>
          </a:p>
          <a:p>
            <a:r>
              <a:rPr lang="en-US" dirty="0"/>
              <a:t>    - create new file /home/</a:t>
            </a:r>
            <a:r>
              <a:rPr lang="en-US" dirty="0" smtClean="0"/>
              <a:t>chef/apache/</a:t>
            </a:r>
            <a:r>
              <a:rPr lang="en-US" dirty="0" err="1"/>
              <a:t>README.md</a:t>
            </a:r>
            <a:endParaRPr lang="en-US" dirty="0"/>
          </a:p>
          <a:p>
            <a:r>
              <a:rPr lang="en-US" dirty="0"/>
              <a:t>    - update content in file /home/chef/apache/</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[/home/chef/apache/</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753605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t>
            </a:r>
            <a:r>
              <a:rPr lang="en-US" dirty="0" smtClean="0"/>
              <a:t>Apache </a:t>
            </a:r>
            <a:r>
              <a:rPr lang="en-US" dirty="0" smtClean="0"/>
              <a:t>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:enable</a:t>
            </a:r>
          </a:p>
          <a:p>
            <a:r>
              <a:rPr lang="en-US" dirty="0" smtClean="0"/>
              <a:t>end</a:t>
            </a:r>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:start</a:t>
            </a:r>
            <a:endParaRPr lang="en-US" dirty="0"/>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40345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Apache </a:t>
            </a:r>
            <a:r>
              <a:rPr lang="en-US" dirty="0" smtClean="0"/>
              <a:t>Recipe - Option</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b="1" dirty="0"/>
              <a:t>[ :enable, :start ]</a:t>
            </a:r>
          </a:p>
          <a:p>
            <a:r>
              <a:rPr lang="en-US" dirty="0"/>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266443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a:t>
            </a:r>
            <a:r>
              <a:rPr lang="en-US" dirty="0" smtClean="0"/>
              <a:t>pply the </a:t>
            </a:r>
            <a:r>
              <a:rPr lang="en-US" dirty="0" smtClean="0"/>
              <a:t>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smtClean="0"/>
              <a:t>apt_package</a:t>
            </a:r>
            <a:r>
              <a:rPr lang="en-US" dirty="0" smtClean="0"/>
              <a:t>[httpd] </a:t>
            </a:r>
            <a:r>
              <a:rPr lang="en-US" dirty="0"/>
              <a:t>action install</a:t>
            </a:r>
          </a:p>
          <a:p>
            <a:r>
              <a:rPr lang="en-US" dirty="0"/>
              <a:t>    - install version 2.4.7-1ubuntu4.4 of package </a:t>
            </a:r>
            <a:r>
              <a:rPr lang="en-US" dirty="0" smtClean="0"/>
              <a:t>httpd</a:t>
            </a:r>
            <a:endParaRPr lang="en-US" dirty="0"/>
          </a:p>
          <a:p>
            <a:r>
              <a:rPr lang="en-US" dirty="0"/>
              <a:t>  * file[/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538f31 to 17d291</a:t>
            </a:r>
          </a:p>
          <a:p>
            <a:r>
              <a:rPr lang="en-US" dirty="0"/>
              <a:t>    --- /</a:t>
            </a:r>
            <a:r>
              <a:rPr lang="en-US" dirty="0" err="1"/>
              <a:t>var</a:t>
            </a:r>
            <a:r>
              <a:rPr lang="en-US" dirty="0"/>
              <a:t>/www/html/</a:t>
            </a:r>
            <a:r>
              <a:rPr lang="en-US" dirty="0" err="1"/>
              <a:t>index.html</a:t>
            </a:r>
            <a:r>
              <a:rPr lang="en-US" dirty="0"/>
              <a:t>	2015-05-05 08:33:24.681723000 +0000</a:t>
            </a:r>
          </a:p>
          <a:p>
            <a:r>
              <a:rPr lang="en-US" dirty="0"/>
              <a:t>    +++ /</a:t>
            </a:r>
            <a:r>
              <a:rPr lang="en-US" dirty="0" err="1"/>
              <a:t>var</a:t>
            </a:r>
            <a:r>
              <a:rPr lang="en-US" dirty="0"/>
              <a:t>/www/html/.index.html20150505-2060-171d524	2015-05-05 08:33:31.989375000 +0000</a:t>
            </a:r>
          </a:p>
          <a:p>
            <a:r>
              <a:rPr lang="en-US" dirty="0"/>
              <a:t>    @@ -1,379 +1,2 @@</a:t>
            </a:r>
          </a:p>
          <a:p>
            <a:r>
              <a:rPr lang="en-US" dirty="0"/>
              <a:t>    -</a:t>
            </a:r>
          </a:p>
          <a:p>
            <a:r>
              <a:rPr lang="en-US" dirty="0"/>
              <a:t>    -&lt;!DOCTYPE html PUBLIC "-//W3C//DTD XHTML 1.0 Transitional//EN" "http://www.w3.org/TR/xhtml1/DTD/xhtml1-transitional.dtd"&gt;</a:t>
            </a:r>
          </a:p>
          <a:p>
            <a:r>
              <a:rPr lang="en-US" dirty="0"/>
              <a:t>    -&lt;html </a:t>
            </a:r>
            <a:r>
              <a:rPr lang="en-US" dirty="0" err="1"/>
              <a:t>xmlns</a:t>
            </a:r>
            <a:r>
              <a:rPr lang="en-US" dirty="0"/>
              <a:t>="http://www.w3.org/1999/</a:t>
            </a:r>
            <a:r>
              <a:rPr lang="en-US" dirty="0" err="1"/>
              <a:t>xhtml</a:t>
            </a:r>
            <a:r>
              <a:rPr lang="en-US" dirty="0"/>
              <a:t>"&gt;</a:t>
            </a:r>
          </a:p>
          <a:p>
            <a:r>
              <a:rPr lang="en-US" dirty="0"/>
              <a:t>    -  &lt;!-</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375640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 the </a:t>
            </a:r>
            <a:r>
              <a:rPr lang="en-US" dirty="0" smtClean="0"/>
              <a:t>Website </a:t>
            </a:r>
            <a:r>
              <a:rPr lang="en-US" dirty="0" smtClean="0"/>
              <a:t>is </a:t>
            </a:r>
            <a:r>
              <a:rPr lang="en-US" dirty="0" smtClean="0"/>
              <a:t>Available</a:t>
            </a:r>
            <a:endParaRPr lang="en-US" dirty="0"/>
          </a:p>
        </p:txBody>
      </p:sp>
      <p:sp>
        <p:nvSpPr>
          <p:cNvPr id="3" name="Content Placeholder 2"/>
          <p:cNvSpPr>
            <a:spLocks noGrp="1"/>
          </p:cNvSpPr>
          <p:nvPr>
            <p:ph sz="quarter" idx="10"/>
          </p:nvPr>
        </p:nvSpPr>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18155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latin typeface="Inconsolata" panose="020B0609030003000000" pitchFamily="49" charset="0"/>
              </a:rPr>
              <a:t>$ cd apache</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t>
            </a:r>
            <a:r>
              <a:rPr lang="en-US" dirty="0" err="1" smtClean="0">
                <a:latin typeface="Inconsolata" panose="020B0609030003000000" pitchFamily="49" charset="0"/>
              </a:rPr>
              <a:t>init</a:t>
            </a:r>
            <a:r>
              <a:rPr lang="en-US" dirty="0" smtClean="0">
                <a:latin typeface="Inconsolata" panose="020B0609030003000000" pitchFamily="49" charset="0"/>
              </a:rPr>
              <a:t>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add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commit -m "Initial Apache Cookbook"</a:t>
            </a:r>
            <a:endParaRPr lang="en-US" dirty="0">
              <a:latin typeface="Inconsolata" panose="020B0609030003000000"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50704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smtClean="0"/>
              <a:t>cookbooks</a:t>
            </a:r>
          </a:p>
          <a:p>
            <a:pPr marL="609585" indent="-609585">
              <a:buFont typeface="Arial"/>
              <a:buChar char="•"/>
            </a:pPr>
            <a:r>
              <a:rPr lang="en-US" smtClean="0"/>
              <a:t>versions</a:t>
            </a:r>
            <a:endParaRPr lang="en-US" dirty="0" smtClean="0"/>
          </a:p>
          <a:p>
            <a:pPr marL="609585" indent="-609585">
              <a:buFont typeface="Arial"/>
              <a:buChar char="•"/>
            </a:pPr>
            <a:r>
              <a:rPr lang="en-US" dirty="0" smtClean="0"/>
              <a:t>version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81681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Versioning?</a:t>
            </a:r>
            <a:endParaRPr lang="en-US" dirty="0"/>
          </a:p>
        </p:txBody>
      </p:sp>
      <p:sp>
        <p:nvSpPr>
          <p:cNvPr id="3" name="Text Placeholder 2"/>
          <p:cNvSpPr>
            <a:spLocks noGrp="1"/>
          </p:cNvSpPr>
          <p:nvPr>
            <p:ph type="body" sz="quarter" idx="10"/>
          </p:nvPr>
        </p:nvSpPr>
        <p:spPr>
          <a:xfrm>
            <a:off x="3012273" y="5989430"/>
            <a:ext cx="11318532" cy="2575108"/>
          </a:xfrm>
        </p:spPr>
        <p:txBody>
          <a:bodyPr>
            <a:normAutofit/>
          </a:bodyPr>
          <a:lstStyle/>
          <a:p>
            <a:pPr marL="457189" indent="-457189">
              <a:buFont typeface="Wingdings" charset="2"/>
              <a:buChar char="q"/>
            </a:pPr>
            <a:r>
              <a:rPr lang="en-US" sz="2667" dirty="0"/>
              <a:t>Choose a version control system</a:t>
            </a:r>
            <a:endParaRPr lang="en-US" sz="2667" dirty="0">
              <a:latin typeface="Inconsolata"/>
              <a:cs typeface="Inconsolata"/>
            </a:endParaRPr>
          </a:p>
        </p:txBody>
      </p:sp>
      <p:sp>
        <p:nvSpPr>
          <p:cNvPr id="4" name="Content Placeholder 3"/>
          <p:cNvSpPr>
            <a:spLocks noGrp="1"/>
          </p:cNvSpPr>
          <p:nvPr>
            <p:ph sz="quarter" idx="11"/>
          </p:nvPr>
        </p:nvSpPr>
        <p:spPr>
          <a:xfrm>
            <a:off x="3017562" y="3462898"/>
            <a:ext cx="10364116" cy="1528233"/>
          </a:xfrm>
        </p:spPr>
        <p:txBody>
          <a:bodyPr>
            <a:normAutofit fontScale="92500"/>
          </a:bodyPr>
          <a:lstStyle/>
          <a:p>
            <a:r>
              <a:rPr lang="en-US" dirty="0" smtClean="0"/>
              <a:t>She has </a:t>
            </a:r>
            <a:r>
              <a:rPr lang="en-US" dirty="0"/>
              <a:t>a </a:t>
            </a:r>
            <a:r>
              <a:rPr lang="en-US" dirty="0" smtClean="0"/>
              <a:t>point. How are we going to manage </a:t>
            </a:r>
            <a:r>
              <a:rPr lang="en-US" dirty="0"/>
              <a:t>this </a:t>
            </a:r>
            <a:r>
              <a:rPr lang="en-US" dirty="0" smtClean="0"/>
              <a:t>file when I start to use it on more workstations?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144850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Save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37952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err="1"/>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dirty="0" err="1"/>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14378619" y="58057"/>
            <a:ext cx="1683852" cy="1567543"/>
          </a:xfrm>
          <a:prstGeom prst="rect">
            <a:avLst/>
          </a:prstGeom>
        </p:spPr>
      </p:pic>
      <p:pic>
        <p:nvPicPr>
          <p:cNvPr id="7" name="Picture 6"/>
          <p:cNvPicPr>
            <a:picLocks noChangeAspect="1"/>
          </p:cNvPicPr>
          <p:nvPr/>
        </p:nvPicPr>
        <p:blipFill>
          <a:blip r:embed="rId4"/>
          <a:stretch>
            <a:fillRect/>
          </a:stretch>
        </p:blipFill>
        <p:spPr>
          <a:xfrm>
            <a:off x="2479288" y="4451050"/>
            <a:ext cx="11297424" cy="3406925"/>
          </a:xfrm>
          <a:prstGeom prst="rect">
            <a:avLst/>
          </a:prstGeom>
          <a:ln w="22225">
            <a:solidFill>
              <a:schemeClr val="accent1"/>
            </a:solidFill>
          </a:ln>
        </p:spPr>
      </p:pic>
    </p:spTree>
    <p:extLst>
      <p:ext uri="{BB962C8B-B14F-4D97-AF65-F5344CB8AC3E}">
        <p14:creationId xmlns:p14="http://schemas.microsoft.com/office/powerpoint/2010/main" val="3946907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 </a:t>
            </a:r>
            <a:r>
              <a:rPr lang="en-US" dirty="0" err="1" smtClean="0">
                <a:latin typeface="Inconsolata"/>
                <a:cs typeface="Inconsolata"/>
              </a:rPr>
              <a:t>git</a:t>
            </a:r>
            <a:endParaRPr lang="en-US" dirty="0">
              <a:latin typeface="Inconsolata"/>
              <a:cs typeface="Inconsolata"/>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Inconsolata"/>
                <a:cs typeface="Inconsolata"/>
              </a:rPr>
              <a:t>	The package named "</a:t>
            </a:r>
            <a:r>
              <a:rPr lang="en-US" dirty="0" err="1" smtClean="0">
                <a:latin typeface="Inconsolata"/>
                <a:cs typeface="Inconsolata"/>
              </a:rPr>
              <a:t>git</a:t>
            </a:r>
            <a:r>
              <a:rPr lang="en-US" dirty="0" smtClean="0">
                <a:latin typeface="Inconsolata"/>
                <a:cs typeface="Inconsolata"/>
              </a:rPr>
              <a:t>" is installed.</a:t>
            </a:r>
          </a:p>
          <a:p>
            <a:endParaRPr lang="en-US" dirty="0">
              <a:latin typeface="Inconsolata"/>
              <a:cs typeface="Inconsolata"/>
            </a:endParaRPr>
          </a:p>
          <a:p>
            <a:pPr marL="609585" indent="-609585">
              <a:buFont typeface="Wingdings" charset="2"/>
              <a:buChar char="q"/>
            </a:pPr>
            <a:r>
              <a:rPr lang="en-US" dirty="0" smtClean="0"/>
              <a:t>Then apply this recipe with </a:t>
            </a:r>
            <a:r>
              <a:rPr lang="en-US" dirty="0" smtClean="0">
                <a:latin typeface="Inconsolata"/>
                <a:cs typeface="Inconsolata"/>
              </a:rPr>
              <a:t>chef-apply</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4219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a:t>package "nano"</a:t>
            </a:r>
          </a:p>
          <a:p>
            <a:r>
              <a:rPr lang="en-US" dirty="0"/>
              <a:t>package "vim"</a:t>
            </a:r>
          </a:p>
          <a:p>
            <a:r>
              <a:rPr lang="en-US" dirty="0"/>
              <a:t>package "emacs"</a:t>
            </a:r>
          </a:p>
          <a:p>
            <a:endParaRPr lang="en-US" dirty="0"/>
          </a:p>
          <a:p>
            <a:r>
              <a:rPr lang="en-US" dirty="0" smtClean="0"/>
              <a:t>package "tree"</a:t>
            </a:r>
          </a:p>
          <a:p>
            <a:r>
              <a:rPr lang="en-US" dirty="0" smtClean="0"/>
              <a:t>package "</a:t>
            </a:r>
            <a:r>
              <a:rPr lang="en-US" dirty="0" err="1" smtClean="0"/>
              <a:t>git</a:t>
            </a:r>
            <a:r>
              <a:rPr lang="en-US" dirty="0" smtClean="0"/>
              <a: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4281458"/>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29635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Re-apply 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 (up to date)</a:t>
            </a:r>
          </a:p>
          <a:p>
            <a:r>
              <a:rPr lang="en-US" dirty="0"/>
              <a:t>  * </a:t>
            </a:r>
            <a:r>
              <a:rPr lang="en-US" dirty="0" err="1"/>
              <a:t>yum_package</a:t>
            </a:r>
            <a:r>
              <a:rPr lang="en-US" dirty="0"/>
              <a:t>[vim] action install (up to date)</a:t>
            </a:r>
          </a:p>
          <a:p>
            <a:r>
              <a:rPr lang="en-US" dirty="0"/>
              <a:t>  * </a:t>
            </a:r>
            <a:r>
              <a:rPr lang="en-US" dirty="0" err="1"/>
              <a:t>yum_package</a:t>
            </a:r>
            <a:r>
              <a:rPr lang="en-US" dirty="0"/>
              <a:t>[</a:t>
            </a:r>
            <a:r>
              <a:rPr lang="en-US" dirty="0" err="1"/>
              <a:t>emacs</a:t>
            </a:r>
            <a:r>
              <a:rPr lang="en-US" dirty="0"/>
              <a:t>]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a:t>
            </a:r>
            <a:r>
              <a:rPr lang="en-US" dirty="0" err="1"/>
              <a:t>git</a:t>
            </a:r>
            <a:r>
              <a:rPr lang="en-US" dirty="0"/>
              <a:t>] action install</a:t>
            </a:r>
          </a:p>
          <a:p>
            <a:r>
              <a:rPr lang="en-US" dirty="0"/>
              <a:t>    - install version 1.7.1-3.el6_4.1 of package </a:t>
            </a:r>
            <a:r>
              <a:rPr lang="en-US" dirty="0" err="1"/>
              <a:t>git</a:t>
            </a:r>
            <a:endParaRPr lang="en-US" dirty="0"/>
          </a:p>
          <a:p>
            <a:r>
              <a:rPr lang="en-US" dirty="0"/>
              <a:t>  * file[/etc/</a:t>
            </a:r>
            <a:r>
              <a:rPr lang="en-US" dirty="0" err="1"/>
              <a:t>motd</a:t>
            </a:r>
            <a:r>
              <a:rPr lang="en-US" dirty="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2914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13827</TotalTime>
  <Words>3852</Words>
  <Application>Microsoft Office PowerPoint</Application>
  <PresentationFormat>Custom</PresentationFormat>
  <Paragraphs>575</Paragraphs>
  <Slides>40</Slides>
  <Notes>40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40</vt:i4>
      </vt:variant>
    </vt:vector>
  </HeadingPairs>
  <TitlesOfParts>
    <vt:vector size="46" baseType="lpstr">
      <vt:lpstr>Arial</vt:lpstr>
      <vt:lpstr>Courier New</vt:lpstr>
      <vt:lpstr>Gill Sans MT</vt:lpstr>
      <vt:lpstr>Inconsolata</vt:lpstr>
      <vt:lpstr>Wingdings</vt:lpstr>
      <vt:lpstr>ChefDk3.2Template</vt:lpstr>
      <vt:lpstr>Cookbooks</vt:lpstr>
      <vt:lpstr>Objectives</vt:lpstr>
      <vt:lpstr>Great First Day!</vt:lpstr>
      <vt:lpstr>Versioning?</vt:lpstr>
      <vt:lpstr>Versioning Pros and Cons</vt:lpstr>
      <vt:lpstr>Git Version Control</vt:lpstr>
      <vt:lpstr>Install git</vt:lpstr>
      <vt:lpstr>Adding the git Package</vt:lpstr>
      <vt:lpstr>Re-apply the Setup Recipe</vt:lpstr>
      <vt:lpstr>What is chef?</vt:lpstr>
      <vt:lpstr>What can chef do?</vt:lpstr>
      <vt:lpstr>Cookbooks</vt:lpstr>
      <vt:lpstr>What Can chef generate Do?</vt:lpstr>
      <vt:lpstr>What Can chef generate cookbook Do?</vt:lpstr>
      <vt:lpstr>Lab: Let's Create a Cookbook</vt:lpstr>
      <vt:lpstr>Lab: The Cookbook Has a README</vt:lpstr>
      <vt:lpstr>README.md</vt:lpstr>
      <vt:lpstr>The Cookbook Has Some Metadata</vt:lpstr>
      <vt:lpstr>metadata.rb</vt:lpstr>
      <vt:lpstr>Lets Take a Look at the Metadata</vt:lpstr>
      <vt:lpstr>The Cookbook Has a Folder for Recipes</vt:lpstr>
      <vt:lpstr>The Cookbook Has a Default Recipe</vt:lpstr>
      <vt:lpstr>Copy the Recipe into the Cookbook</vt:lpstr>
      <vt:lpstr>Version Control</vt:lpstr>
      <vt:lpstr>Move into the Cookbook Directory</vt:lpstr>
      <vt:lpstr>Initialize the Directory as a git Repository</vt:lpstr>
      <vt:lpstr>Use git add to Stage Files to be Committed</vt:lpstr>
      <vt:lpstr>Staging Area</vt:lpstr>
      <vt:lpstr>Use git status to View the Staged Files</vt:lpstr>
      <vt:lpstr>Use git commit to Save the Staged Changes</vt:lpstr>
      <vt:lpstr>Move out of the Workstation Cookbook</vt:lpstr>
      <vt:lpstr>Setting up a Web Server</vt:lpstr>
      <vt:lpstr>Let's Create a Cookbook</vt:lpstr>
      <vt:lpstr>Create Apache Recipe</vt:lpstr>
      <vt:lpstr>Create Apache Recipe - Option</vt:lpstr>
      <vt:lpstr>Apply the Server Recipe</vt:lpstr>
      <vt:lpstr>Verify the Website is Available</vt:lpstr>
      <vt:lpstr>Commit Your Work</vt:lpstr>
      <vt:lpstr>Discussion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1709</cp:revision>
  <cp:lastPrinted>2015-02-07T23:49:10Z</cp:lastPrinted>
  <dcterms:created xsi:type="dcterms:W3CDTF">2012-09-13T17:36:07Z</dcterms:created>
  <dcterms:modified xsi:type="dcterms:W3CDTF">2015-08-10T17:36:49Z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